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340" r:id="rId3"/>
    <p:sldId id="351" r:id="rId4"/>
    <p:sldId id="346" r:id="rId5"/>
    <p:sldId id="347" r:id="rId6"/>
    <p:sldId id="350" r:id="rId7"/>
    <p:sldId id="344" r:id="rId8"/>
    <p:sldId id="341" r:id="rId9"/>
    <p:sldId id="34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C1C66"/>
    <a:srgbClr val="F1E717"/>
    <a:srgbClr val="121470"/>
    <a:srgbClr val="477943"/>
    <a:srgbClr val="F177BD"/>
    <a:srgbClr val="25529B"/>
    <a:srgbClr val="26268A"/>
    <a:srgbClr val="9ABEF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6" autoAdjust="0"/>
    <p:restoredTop sz="94660"/>
  </p:normalViewPr>
  <p:slideViewPr>
    <p:cSldViewPr>
      <p:cViewPr>
        <p:scale>
          <a:sx n="94" d="100"/>
          <a:sy n="94" d="100"/>
        </p:scale>
        <p:origin x="-366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2E2E988-38F3-4BB5-81A2-6780599FC86D}" type="datetimeFigureOut">
              <a:rPr lang="ru-RU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08F128-2456-4A19-BADC-8CDD3A9B19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43591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Закон «Об образовании в РФ» гарантирует равные условия для получения качественного образования всем детям, включая тех, кто имеет ограниченные возможности здоровья. Это означает, что все школы по желанию родителей и направлению психолого-медико-педагогической комиссии (ПМПК) обязаны принять учеников с особыми образовательными потребностями и обеспечить для них специальные условия для получения образования. Для обозначения совместного обучения в законе употребляется термин «инклюзивное образование», который все активнее входит в нашу повседневную жизнь.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08F128-2456-4A19-BADC-8CDD3A9B19FC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498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180E6-44B4-4951-91B1-16C205F77479}" type="datetimeFigureOut">
              <a:rPr lang="ru-RU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19E36-4A4A-4692-A206-E1C9704C5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06C01-3299-4CF1-AE21-53725F5B4453}" type="datetimeFigureOut">
              <a:rPr lang="ru-RU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95E73-6602-49FB-B79D-65594A37D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9F701-3B61-45BA-8B61-4B81CA522FD2}" type="datetimeFigureOut">
              <a:rPr lang="ru-RU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E4C43-ED2E-4273-B7FE-8C32CF1727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8A9D9-5A8E-482F-B087-F532A453E34A}" type="datetimeFigureOut">
              <a:rPr lang="ru-RU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4A47B-EE22-476C-9BCC-C37276944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DC6FF-F539-4C4D-AB6D-D559E12194F1}" type="datetimeFigureOut">
              <a:rPr lang="ru-RU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BE9B4-292A-4035-8D01-F5D8424C1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70DB2-FD71-41D4-B6A5-CC7A20FA4031}" type="datetimeFigureOut">
              <a:rPr lang="ru-RU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7874B-BEB9-437D-B119-3B7524849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942D1-5914-48D9-9846-BDF2E1D1A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648B5-4A9B-4B14-B8F1-A89A307F921C}" type="datetimeFigureOut">
              <a:rPr lang="ru-RU"/>
              <a:pPr>
                <a:defRPr/>
              </a:pPr>
              <a:t>25.02.2020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C472A-7C63-480A-AFA2-988064DD1084}" type="datetimeFigureOut">
              <a:rPr lang="ru-RU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1D855-89BF-4704-91EE-CE8CBA05A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F410C-A2D2-454E-B0BE-31020DAD7094}" type="datetimeFigureOut">
              <a:rPr lang="ru-RU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44E64-0F26-4421-823D-5FA114BE26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5A0EC-CCDC-4BF2-9709-6AE9BE4CF82A}" type="datetimeFigureOut">
              <a:rPr lang="ru-RU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B7500-A3CA-479D-9177-92B60FB3D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784E4-9FFF-4FF0-9626-13EB0651F3D4}" type="datetimeFigureOut">
              <a:rPr lang="ru-RU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4600B-9BFE-470F-BD90-EA61C1E15A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FDD183-EAE3-40EA-9CDD-A0A550C08D71}" type="datetimeFigureOut">
              <a:rPr lang="ru-RU"/>
              <a:pPr>
                <a:defRPr/>
              </a:pPr>
              <a:t>25.02.2020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E3F783-33CE-4CC6-AC7A-F9503FEDB3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10" r:id="rId5"/>
    <p:sldLayoutId id="2147483705" r:id="rId6"/>
    <p:sldLayoutId id="2147483704" r:id="rId7"/>
    <p:sldLayoutId id="2147483703" r:id="rId8"/>
    <p:sldLayoutId id="2147483702" r:id="rId9"/>
    <p:sldLayoutId id="2147483701" r:id="rId10"/>
    <p:sldLayoutId id="214748370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500298" y="4929198"/>
            <a:ext cx="5816118" cy="1236106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специалист отдела обеспечения общего образования Комитета по делам образования </a:t>
            </a:r>
            <a:br>
              <a:rPr lang="ru-RU" sz="16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Челябинска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Л.Г. </a:t>
            </a:r>
            <a:r>
              <a:rPr lang="ru-RU" sz="1600" b="1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Ромашева</a:t>
            </a:r>
            <a:endParaRPr lang="ru-RU" sz="16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16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95536" y="765175"/>
            <a:ext cx="8748464" cy="352742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bg1"/>
                </a:solidFill>
              </a:rPr>
              <a:t>Создание  специальных условий для получения качественного образования детей с ОВЗ </a:t>
            </a:r>
            <a:br>
              <a:rPr lang="ru-RU" sz="3000" dirty="0" smtClean="0">
                <a:solidFill>
                  <a:schemeClr val="bg1"/>
                </a:solidFill>
              </a:rPr>
            </a:br>
            <a:r>
              <a:rPr lang="ru-RU" sz="3000" dirty="0" smtClean="0">
                <a:solidFill>
                  <a:schemeClr val="bg1"/>
                </a:solidFill>
              </a:rPr>
              <a:t>в образовательной системе </a:t>
            </a:r>
            <a:br>
              <a:rPr lang="ru-RU" sz="3000" dirty="0" smtClean="0">
                <a:solidFill>
                  <a:schemeClr val="bg1"/>
                </a:solidFill>
              </a:rPr>
            </a:br>
            <a:r>
              <a:rPr lang="ru-RU" sz="3000" dirty="0" smtClean="0">
                <a:solidFill>
                  <a:schemeClr val="bg1"/>
                </a:solidFill>
              </a:rPr>
              <a:t>г. Челябинска</a:t>
            </a:r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doshkol\Pictures\78016_be820a13af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5000" contrast="14000"/>
          </a:blip>
          <a:srcRect/>
          <a:stretch>
            <a:fillRect/>
          </a:stretch>
        </p:blipFill>
        <p:spPr bwMode="auto">
          <a:xfrm>
            <a:off x="0" y="6165304"/>
            <a:ext cx="9143999" cy="692696"/>
          </a:xfrm>
          <a:prstGeom prst="rect">
            <a:avLst/>
          </a:prstGeom>
          <a:noFill/>
        </p:spPr>
      </p:pic>
      <p:pic>
        <p:nvPicPr>
          <p:cNvPr id="14340" name="Рисунок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113811"/>
            <a:ext cx="19050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84150"/>
            <a:ext cx="19050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39752" y="184150"/>
            <a:ext cx="6347048" cy="1012602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</a:rPr>
              <a:t>Динамика  </a:t>
            </a:r>
            <a:r>
              <a:rPr lang="ru-RU" sz="2200" b="1" dirty="0" smtClean="0">
                <a:solidFill>
                  <a:schemeClr val="bg1"/>
                </a:solidFill>
              </a:rPr>
              <a:t>численности  детей </a:t>
            </a:r>
            <a:r>
              <a:rPr lang="ru-RU" sz="2200" b="1" dirty="0" smtClean="0">
                <a:solidFill>
                  <a:schemeClr val="bg1"/>
                </a:solidFill>
              </a:rPr>
              <a:t>с ОВЗ в МОС </a:t>
            </a:r>
            <a:r>
              <a:rPr lang="ru-RU" sz="2200" b="1" dirty="0" smtClean="0">
                <a:solidFill>
                  <a:schemeClr val="bg1"/>
                </a:solidFill>
              </a:rPr>
              <a:t>города </a:t>
            </a:r>
            <a:r>
              <a:rPr lang="ru-RU" sz="2200" b="1" dirty="0" smtClean="0">
                <a:solidFill>
                  <a:schemeClr val="bg1"/>
                </a:solidFill>
              </a:rPr>
              <a:t>Челябинска</a:t>
            </a:r>
            <a:endParaRPr lang="ru-RU" sz="2200" b="1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463" y="1456739"/>
            <a:ext cx="8820025" cy="5212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16855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84150"/>
            <a:ext cx="19050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39752" y="184150"/>
            <a:ext cx="6347048" cy="1012602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</a:rPr>
              <a:t>Численности  детей -инвалидов </a:t>
            </a:r>
            <a:r>
              <a:rPr lang="ru-RU" sz="2200" b="1" dirty="0" smtClean="0">
                <a:solidFill>
                  <a:schemeClr val="bg1"/>
                </a:solidFill>
              </a:rPr>
              <a:t>в МОС </a:t>
            </a:r>
            <a:r>
              <a:rPr lang="ru-RU" sz="2200" b="1" dirty="0" smtClean="0">
                <a:solidFill>
                  <a:schemeClr val="bg1"/>
                </a:solidFill>
              </a:rPr>
              <a:t/>
            </a:r>
            <a:br>
              <a:rPr lang="ru-RU" sz="2200" b="1" dirty="0" smtClean="0">
                <a:solidFill>
                  <a:schemeClr val="bg1"/>
                </a:solidFill>
              </a:rPr>
            </a:br>
            <a:r>
              <a:rPr lang="ru-RU" sz="2200" b="1" dirty="0" smtClean="0">
                <a:solidFill>
                  <a:schemeClr val="bg1"/>
                </a:solidFill>
              </a:rPr>
              <a:t>города </a:t>
            </a:r>
            <a:r>
              <a:rPr lang="ru-RU" sz="2200" b="1" dirty="0" smtClean="0">
                <a:solidFill>
                  <a:schemeClr val="bg1"/>
                </a:solidFill>
              </a:rPr>
              <a:t>Челябинска</a:t>
            </a:r>
            <a:endParaRPr lang="ru-RU" sz="22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268760"/>
            <a:ext cx="8640960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16855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84150"/>
            <a:ext cx="19050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75763" cy="713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16855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71800" y="404664"/>
            <a:ext cx="5915000" cy="9669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2800" dirty="0" smtClean="0"/>
              <a:t> </a:t>
            </a:r>
            <a:br>
              <a:rPr lang="ru-RU" sz="2800" dirty="0" smtClean="0"/>
            </a:b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84150"/>
            <a:ext cx="19050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00808"/>
            <a:ext cx="2685619" cy="19639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Рисунок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7784" y="2564904"/>
            <a:ext cx="2535769" cy="17008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Рисунок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78830" y="4137936"/>
            <a:ext cx="2065170" cy="2720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Рисунок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48064" y="2132856"/>
            <a:ext cx="3995936" cy="2622681"/>
          </a:xfrm>
          <a:prstGeom prst="rect">
            <a:avLst/>
          </a:prstGeom>
        </p:spPr>
      </p:pic>
      <p:pic>
        <p:nvPicPr>
          <p:cNvPr id="9" name="Рисунок 8" descr="Рисунок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68144" y="0"/>
            <a:ext cx="3275856" cy="23773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Рисунок6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923928" y="4725144"/>
            <a:ext cx="3240360" cy="21328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Рисунок7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3645024"/>
            <a:ext cx="2699792" cy="1812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Рисунок8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4797152"/>
            <a:ext cx="3203848" cy="20608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 descr="Рисунок9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699792" y="4293096"/>
            <a:ext cx="2480831" cy="25649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 descr="Рисунок10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411760" y="0"/>
            <a:ext cx="3501399" cy="2592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C:\Users\obr\Desktop\unnamed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436271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22526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84150"/>
            <a:ext cx="19050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1560" y="404664"/>
          <a:ext cx="8136904" cy="6192691"/>
        </p:xfrm>
        <a:graphic>
          <a:graphicData uri="http://schemas.openxmlformats.org/drawingml/2006/table">
            <a:tbl>
              <a:tblPr/>
              <a:tblGrid>
                <a:gridCol w="620135"/>
                <a:gridCol w="3522634"/>
                <a:gridCol w="1804256"/>
                <a:gridCol w="2189879"/>
              </a:tblGrid>
              <a:tr h="2814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Название мероприятия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Срок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Ответственный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4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Фестиваль проектов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«Открытый мир»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МБУ «ЦППМСП Ленинского района г.Челябинска»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9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Фестиваль для школ-интернатов «Осенние встречи»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«Школа-интернат № 4»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9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Юные краеведы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ноябрь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«С(К)ОШ №72 г.Челябинска»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9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гостях у сказки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декабрь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«С(К)ОШ №83 г.Челябинска»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4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Ежегодная городская акция «Мир добра и толерантности»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рамках «Правовой декады»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декабрь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МАУ «ЦППМСП Советского района г.Челябинска»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9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Твоя безопасность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январь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«С(К)ОШ №7 г.Челябинска»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9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Лучики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февраль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«С(К)ОШ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8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57 </a:t>
                      </a: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г.Челябинска»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9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Знатоки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март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«С(К)ОШ №60 г.Челябинска»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4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Лучший по профессии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апрель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МБОУ «С(К)ОШ №119 г.Челябинска»</a:t>
                      </a:r>
                    </a:p>
                  </a:txBody>
                  <a:tcPr marL="59377" marR="593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2526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400" b="1" dirty="0" smtClean="0">
                <a:solidFill>
                  <a:schemeClr val="bg1"/>
                </a:solidFill>
              </a:rPr>
              <a:t>Организации  реализующие 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инновационную деятельность </a:t>
            </a:r>
            <a:r>
              <a:rPr lang="ru-RU" sz="2400" b="1" dirty="0" smtClean="0">
                <a:solidFill>
                  <a:schemeClr val="bg1"/>
                </a:solidFill>
              </a:rPr>
              <a:t> (ФИРО)</a:t>
            </a:r>
            <a:endParaRPr lang="ru-RU" sz="24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23528" y="1524000"/>
            <a:ext cx="4464496" cy="4572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Площадки ФИРО: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МБОУ </a:t>
            </a:r>
            <a:r>
              <a:rPr lang="ru-RU" sz="1600" dirty="0" smtClean="0">
                <a:solidFill>
                  <a:schemeClr val="bg1"/>
                </a:solidFill>
              </a:rPr>
              <a:t>«С(К)ОШ № 11 г. Челябинска»,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МБОУ «С(К)ОШИ № 12 г. Челябинска»,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МБОУ «С(К)ОШ № 60 г. Челябинска»,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МБОУ «Школа-интернат спортивного профиля г. Челябинска»,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МБУ «ЦППМСП Калининского района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 г. Челябинска</a:t>
            </a:r>
            <a:r>
              <a:rPr lang="ru-RU" sz="1600" dirty="0" smtClean="0">
                <a:solidFill>
                  <a:schemeClr val="bg1"/>
                </a:solidFill>
              </a:rPr>
              <a:t>»,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МБОУ «Школа-интернат № 4 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г. Челябинска</a:t>
            </a:r>
            <a:r>
              <a:rPr lang="ru-RU" sz="1600" dirty="0" smtClean="0">
                <a:solidFill>
                  <a:schemeClr val="bg1"/>
                </a:solidFill>
              </a:rPr>
              <a:t>».</a:t>
            </a:r>
            <a:endParaRPr lang="ru-RU" sz="16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16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1800" dirty="0" smtClean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Ресурсные центры: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МБОУ «С(К)ОШ № 60 г. Челябинска»,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МБУ «ЦППМСП Ленинского района 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г. Челябинска»,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МБОУ «Школа-интернат № 4 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г. Челябинска»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84150"/>
            <a:ext cx="19050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2526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84150"/>
            <a:ext cx="19050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1052736"/>
            <a:ext cx="8232068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 eaLnBrk="0" hangingPunct="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ru-RU" sz="1600" b="1" dirty="0" smtClean="0">
                <a:solidFill>
                  <a:schemeClr val="bg1"/>
                </a:solidFill>
                <a:latin typeface="+mn-lt"/>
                <a:cs typeface="+mn-cs"/>
              </a:rPr>
              <a:t>1</a:t>
            </a:r>
            <a:r>
              <a:rPr lang="ru-RU" b="1" dirty="0" smtClean="0">
                <a:solidFill>
                  <a:schemeClr val="bg1"/>
                </a:solidFill>
                <a:latin typeface="+mn-lt"/>
                <a:cs typeface="+mn-cs"/>
              </a:rPr>
              <a:t>. Статус </a:t>
            </a:r>
            <a:r>
              <a:rPr lang="ru-RU" b="1" dirty="0" smtClean="0">
                <a:solidFill>
                  <a:schemeClr val="bg1"/>
                </a:solidFill>
                <a:latin typeface="+mn-lt"/>
                <a:cs typeface="+mn-cs"/>
              </a:rPr>
              <a:t>ФИП:</a:t>
            </a:r>
          </a:p>
          <a:p>
            <a:pPr marL="273050" indent="-273050"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ru-RU" dirty="0">
                <a:solidFill>
                  <a:schemeClr val="bg1"/>
                </a:solidFill>
                <a:latin typeface="+mn-lt"/>
                <a:cs typeface="+mn-cs"/>
              </a:rPr>
              <a:t>Приказ Министерства просвещения РФ от </a:t>
            </a:r>
            <a:r>
              <a:rPr lang="ru-RU" dirty="0" smtClean="0">
                <a:solidFill>
                  <a:schemeClr val="bg1"/>
                </a:solidFill>
                <a:latin typeface="+mn-lt"/>
                <a:cs typeface="+mn-cs"/>
              </a:rPr>
              <a:t>30 декабря 2019 </a:t>
            </a:r>
            <a:r>
              <a:rPr lang="ru-RU" dirty="0">
                <a:solidFill>
                  <a:schemeClr val="bg1"/>
                </a:solidFill>
                <a:latin typeface="+mn-lt"/>
                <a:cs typeface="+mn-cs"/>
              </a:rPr>
              <a:t>г. №741 «О федеральных инновационных площадках</a:t>
            </a:r>
            <a:r>
              <a:rPr lang="ru-RU" dirty="0" smtClean="0">
                <a:solidFill>
                  <a:schemeClr val="bg1"/>
                </a:solidFill>
                <a:latin typeface="+mn-lt"/>
                <a:cs typeface="+mn-cs"/>
              </a:rPr>
              <a:t>» - </a:t>
            </a:r>
            <a:r>
              <a:rPr lang="ru-RU" dirty="0">
                <a:solidFill>
                  <a:schemeClr val="bg1"/>
                </a:solidFill>
                <a:latin typeface="+mn-lt"/>
                <a:cs typeface="+mn-cs"/>
              </a:rPr>
              <a:t>2 </a:t>
            </a:r>
            <a:r>
              <a:rPr lang="ru-RU" dirty="0" smtClean="0">
                <a:solidFill>
                  <a:schemeClr val="bg1"/>
                </a:solidFill>
                <a:latin typeface="+mn-lt"/>
                <a:cs typeface="+mn-cs"/>
              </a:rPr>
              <a:t>организации</a:t>
            </a:r>
          </a:p>
          <a:p>
            <a:pPr marL="273050" indent="-273050"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endParaRPr lang="ru-RU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 marL="273050" indent="-273050" eaLnBrk="0" hangingPunct="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ru-RU" b="1" dirty="0" smtClean="0">
                <a:solidFill>
                  <a:schemeClr val="bg1"/>
                </a:solidFill>
                <a:latin typeface="+mn-lt"/>
                <a:cs typeface="+mn-cs"/>
              </a:rPr>
              <a:t>2. Статус РИП:</a:t>
            </a:r>
          </a:p>
          <a:p>
            <a:pPr marL="273050" indent="-273050"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ru-RU" dirty="0">
                <a:solidFill>
                  <a:schemeClr val="bg1"/>
                </a:solidFill>
                <a:latin typeface="+mn-lt"/>
                <a:cs typeface="+mn-cs"/>
              </a:rPr>
              <a:t>Приказ </a:t>
            </a:r>
            <a:r>
              <a:rPr lang="ru-RU" dirty="0" smtClean="0">
                <a:solidFill>
                  <a:schemeClr val="bg1"/>
                </a:solidFill>
                <a:latin typeface="+mn-lt"/>
                <a:cs typeface="+mn-cs"/>
              </a:rPr>
              <a:t>Министерства образования и науки Челябинской области от 30 декабря 2019 года №03/4803 и №03/4804 </a:t>
            </a:r>
            <a:r>
              <a:rPr lang="ru-RU" dirty="0">
                <a:solidFill>
                  <a:schemeClr val="bg1"/>
                </a:solidFill>
                <a:latin typeface="+mn-lt"/>
                <a:cs typeface="+mn-cs"/>
              </a:rPr>
              <a:t>– 16 организаций</a:t>
            </a:r>
          </a:p>
          <a:p>
            <a:pPr marL="273050" indent="-273050"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endParaRPr lang="ru-RU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273050" indent="-273050" eaLnBrk="0" hangingPunct="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ru-RU" b="1" dirty="0" smtClean="0">
                <a:solidFill>
                  <a:schemeClr val="bg1"/>
                </a:solidFill>
                <a:latin typeface="+mn-lt"/>
                <a:cs typeface="+mn-cs"/>
              </a:rPr>
              <a:t>3</a:t>
            </a:r>
            <a:r>
              <a:rPr lang="ru-RU" b="1" dirty="0">
                <a:solidFill>
                  <a:schemeClr val="bg1"/>
                </a:solidFill>
                <a:latin typeface="+mn-lt"/>
                <a:cs typeface="+mn-cs"/>
              </a:rPr>
              <a:t>. </a:t>
            </a:r>
            <a:r>
              <a:rPr lang="ru-RU" b="1" dirty="0" smtClean="0">
                <a:solidFill>
                  <a:schemeClr val="bg1"/>
                </a:solidFill>
                <a:latin typeface="+mn-lt"/>
                <a:cs typeface="+mn-cs"/>
              </a:rPr>
              <a:t>Статус </a:t>
            </a:r>
            <a:r>
              <a:rPr lang="ru-RU" b="1" dirty="0">
                <a:solidFill>
                  <a:schemeClr val="bg1"/>
                </a:solidFill>
                <a:latin typeface="+mn-lt"/>
                <a:cs typeface="+mn-cs"/>
              </a:rPr>
              <a:t>МИП:</a:t>
            </a:r>
          </a:p>
          <a:p>
            <a:pPr marL="273050" lvl="0" indent="-273050" eaLnBrk="0" hangingPunct="0">
              <a:spcBef>
                <a:spcPts val="600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</a:pPr>
            <a:r>
              <a:rPr lang="ru-RU" dirty="0" smtClean="0">
                <a:solidFill>
                  <a:schemeClr val="bg1"/>
                </a:solidFill>
                <a:latin typeface="+mn-lt"/>
                <a:cs typeface="+mn-cs"/>
              </a:rPr>
              <a:t>На </a:t>
            </a:r>
            <a:r>
              <a:rPr lang="ru-RU" dirty="0">
                <a:solidFill>
                  <a:schemeClr val="bg1"/>
                </a:solidFill>
                <a:latin typeface="+mn-lt"/>
                <a:cs typeface="+mn-cs"/>
              </a:rPr>
              <a:t>основании приказов № 2176-у от 05.11.2019 г. «О конкурсном отборе на присуждение в 2020 году организациям муниципальной образовательной системы статуса инновационной площадки» и № 2550-у от 25.12.19 «О результатах конкурсного отбора на присуждение в 2020 году организациям муниципальной образовательной системы статуса инновационной площадки» - 61 организация</a:t>
            </a:r>
          </a:p>
        </p:txBody>
      </p:sp>
    </p:spTree>
    <p:extLst>
      <p:ext uri="{BB962C8B-B14F-4D97-AF65-F5344CB8AC3E}">
        <p14:creationId xmlns:p14="http://schemas.microsoft.com/office/powerpoint/2010/main" xmlns="" val="122526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71800" y="476672"/>
            <a:ext cx="5915000" cy="966936"/>
          </a:xfrm>
        </p:spPr>
        <p:txBody>
          <a:bodyPr anchor="b">
            <a:norm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endParaRPr lang="ru-RU" sz="2400" b="1" dirty="0" smtClean="0">
              <a:solidFill>
                <a:schemeClr val="bg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84150"/>
            <a:ext cx="19050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339752" y="2780928"/>
            <a:ext cx="474620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400" dirty="0" smtClean="0">
                <a:solidFill>
                  <a:srgbClr val="00B0F0"/>
                </a:solidFill>
              </a:rPr>
              <a:t>Спасибо за внимание!</a:t>
            </a:r>
            <a:endParaRPr lang="ru-RU" sz="3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526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3753</TotalTime>
  <Words>422</Words>
  <Application>Microsoft Office PowerPoint</Application>
  <PresentationFormat>Экран (4:3)</PresentationFormat>
  <Paragraphs>76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Создание  специальных условий для получения качественного образования детей с ОВЗ  в образовательной системе  г. Челябинска </vt:lpstr>
      <vt:lpstr>Динамика  численности  детей с ОВЗ в МОС города Челябинска</vt:lpstr>
      <vt:lpstr>Численности  детей -инвалидов в МОС  города Челябинска</vt:lpstr>
      <vt:lpstr>Слайд 4</vt:lpstr>
      <vt:lpstr>   </vt:lpstr>
      <vt:lpstr>Слайд 6</vt:lpstr>
      <vt:lpstr>   Организации  реализующие  инновационную деятельность  (ФИРО)</vt:lpstr>
      <vt:lpstr>Слайд 8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Дошкольники</dc:creator>
  <cp:lastModifiedBy>obr</cp:lastModifiedBy>
  <cp:revision>365</cp:revision>
  <dcterms:created xsi:type="dcterms:W3CDTF">2015-02-18T10:38:08Z</dcterms:created>
  <dcterms:modified xsi:type="dcterms:W3CDTF">2020-02-26T12:22:35Z</dcterms:modified>
</cp:coreProperties>
</file>